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80" r:id="rId20"/>
    <p:sldId id="265" r:id="rId21"/>
    <p:sldId id="266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0" autoAdjust="0"/>
    <p:restoredTop sz="94660"/>
  </p:normalViewPr>
  <p:slideViewPr>
    <p:cSldViewPr snapToGrid="0">
      <p:cViewPr varScale="1">
        <p:scale>
          <a:sx n="97" d="100"/>
          <a:sy n="97" d="100"/>
        </p:scale>
        <p:origin x="153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nicoperez@uade.edu.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63.10.22.82/OAS/AVL_Insercion/aplicacin_para_construir_un_rbol_avl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FFB3-FF8B-B5F5-5D0D-8AD796908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10200969" cy="1825096"/>
          </a:xfrm>
        </p:spPr>
        <p:txBody>
          <a:bodyPr>
            <a:normAutofit/>
          </a:bodyPr>
          <a:lstStyle/>
          <a:p>
            <a:r>
              <a:rPr lang="es-MX" b="1" i="0" dirty="0">
                <a:solidFill>
                  <a:schemeClr val="accent2"/>
                </a:solidFill>
                <a:effectLst/>
                <a:latin typeface="-apple-system"/>
              </a:rPr>
              <a:t>Programación II – Algoritmos y Estructuras </a:t>
            </a: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de Datos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1685B5-7071-89EB-F5B9-D28EAEEE2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632200"/>
            <a:ext cx="9719187" cy="291608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Facultad: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Ingeniería y Ciencias Exactas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Universidad: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Universidad Argentina de la Empresa (UADE)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Materia: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Programación II – Algoritmos y Estructuras de Datos II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Docente: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Esp. Lic. Nicolás Ignacio Pérez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E-mail de contacto: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nicoperez@uade.edu.ar</a:t>
            </a:r>
            <a:endParaRPr lang="es-MX" b="1" i="0" dirty="0">
              <a:solidFill>
                <a:schemeClr val="accent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Repositorio oficial:</a:t>
            </a:r>
            <a:r>
              <a:rPr lang="es-MX" b="0" i="0" dirty="0">
                <a:solidFill>
                  <a:schemeClr val="accent6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</a:rPr>
              <a:t>https://github.com/NicolasPerezUNLaSMN/PROG_II_UADE_JAVA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MX" b="0" i="0" dirty="0">
              <a:solidFill>
                <a:schemeClr val="accent6"/>
              </a:solidFill>
              <a:effectLst/>
              <a:latin typeface="-apple-system"/>
            </a:endParaRP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393B14-F79D-B0E5-3DDC-7EE3B235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760" y="5701481"/>
            <a:ext cx="1033616" cy="10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8B63E-D82B-6FE5-7474-2ED4E063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Distintos tipos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2213CA-48F1-3A6C-F22F-004B1265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1" y="2059674"/>
            <a:ext cx="4120333" cy="256774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5BDA47-38DC-18FC-2C24-AB05F1DE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71" y="4409044"/>
            <a:ext cx="2075365" cy="2148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8E8CE7-5A49-E978-D062-D6B5A4EF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605" y="1945441"/>
            <a:ext cx="4690322" cy="2463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071337-704F-3C36-619F-551C49E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073" y="4500443"/>
            <a:ext cx="3336111" cy="20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9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BE985-976F-04F8-98F3-8B5DCF199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BFA6B-9EAA-F462-A47F-BB13901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B725E6-D5A3-A5A0-47CF-2CA1EE48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24" y="1979254"/>
            <a:ext cx="3797304" cy="289949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D9BF867-CB91-8147-39D8-326BE71B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10173"/>
          <a:stretch/>
        </p:blipFill>
        <p:spPr>
          <a:xfrm>
            <a:off x="4362301" y="1979254"/>
            <a:ext cx="3885548" cy="23705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F9614FB-55BD-74AF-6B65-3201A746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57" y="4219023"/>
            <a:ext cx="4770458" cy="26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9BC58-08C5-6271-D2DB-95940746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36F2C-075C-5DF8-81D1-E9A6C7AB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Insertar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23FE72-117A-B11D-3A0C-25C86A5F3732}"/>
              </a:ext>
            </a:extLst>
          </p:cNvPr>
          <p:cNvSpPr txBox="1"/>
          <p:nvPr/>
        </p:nvSpPr>
        <p:spPr>
          <a:xfrm>
            <a:off x="581192" y="20840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s-AR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s-A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insertar(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buNone/>
            </a:pP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A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insertarRec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/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D80A46-828F-0C0C-5582-DB7F92D5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17" y="3652457"/>
            <a:ext cx="7448371" cy="27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8AA1B-F439-DA9B-926A-C5179656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6AFEA-1264-D6ED-8ACE-AD403EE7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A72C7-9ADA-3CCC-5102-E4FDB2A2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08" y="1986116"/>
            <a:ext cx="5770985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CCD85-EFD7-41B2-0155-913BAD5C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8AFA4-08D5-72AD-D4A8-B634F3DF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FB57265-18D3-7BD1-E967-A00455EC8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2491"/>
              </p:ext>
            </p:extLst>
          </p:nvPr>
        </p:nvGraphicFramePr>
        <p:xfrm>
          <a:off x="1923845" y="2080506"/>
          <a:ext cx="9147278" cy="257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639">
                  <a:extLst>
                    <a:ext uri="{9D8B030D-6E8A-4147-A177-3AD203B41FA5}">
                      <a16:colId xmlns:a16="http://schemas.microsoft.com/office/drawing/2014/main" val="67768330"/>
                    </a:ext>
                  </a:extLst>
                </a:gridCol>
                <a:gridCol w="4573639">
                  <a:extLst>
                    <a:ext uri="{9D8B030D-6E8A-4147-A177-3AD203B41FA5}">
                      <a16:colId xmlns:a16="http://schemas.microsoft.com/office/drawing/2014/main" val="3231805844"/>
                    </a:ext>
                  </a:extLst>
                </a:gridCol>
              </a:tblGrid>
              <a:tr h="254383">
                <a:tc>
                  <a:txBody>
                    <a:bodyPr/>
                    <a:lstStyle/>
                    <a:p>
                      <a:r>
                        <a:rPr lang="es-MX" dirty="0"/>
                        <a:t>Recursivo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Iterativo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9769"/>
                  </a:ext>
                </a:extLst>
              </a:tr>
              <a:tr h="1054018"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Código más limpio y legible</a:t>
                      </a:r>
                      <a:r>
                        <a:rPr lang="es-MX" sz="1000" dirty="0"/>
                        <a:t>: suele ser más corto y elegante.</a:t>
                      </a:r>
                    </a:p>
                    <a:p>
                      <a:r>
                        <a:rPr lang="es-MX" sz="1000" b="1" dirty="0"/>
                        <a:t>Más natural para árboles</a:t>
                      </a:r>
                      <a:r>
                        <a:rPr lang="es-MX" sz="1000" dirty="0"/>
                        <a:t>: los árboles son estructuras recursivas por definición, así que se adapta muy bien mentalmente.</a:t>
                      </a:r>
                    </a:p>
                    <a:p>
                      <a:r>
                        <a:rPr lang="es-MX" sz="1000" b="1" dirty="0"/>
                        <a:t>Menos manejo de variables</a:t>
                      </a:r>
                      <a:r>
                        <a:rPr lang="es-MX" sz="1000" dirty="0"/>
                        <a:t>: no </a:t>
                      </a:r>
                      <a:r>
                        <a:rPr lang="es-MX" sz="1000" dirty="0" err="1"/>
                        <a:t>necesitás</a:t>
                      </a:r>
                      <a:r>
                        <a:rPr lang="es-MX" sz="1000" dirty="0"/>
                        <a:t> declarar variables como padre, actual,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Evita desbordes de pila</a:t>
                      </a:r>
                      <a:r>
                        <a:rPr lang="es-MX" sz="1000" dirty="0"/>
                        <a:t>: ideal para árboles muy grandes o mal balanceados.</a:t>
                      </a:r>
                    </a:p>
                    <a:p>
                      <a:r>
                        <a:rPr lang="es-MX" sz="1000" b="1" dirty="0"/>
                        <a:t>Mayor control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podés</a:t>
                      </a:r>
                      <a:r>
                        <a:rPr lang="es-MX" sz="1000" dirty="0"/>
                        <a:t> manejar punteros y condiciones específicas con más precisión.</a:t>
                      </a:r>
                    </a:p>
                    <a:p>
                      <a:r>
                        <a:rPr lang="es-MX" sz="1000" b="1" dirty="0"/>
                        <a:t>Rendimiento más predecible</a:t>
                      </a:r>
                      <a:r>
                        <a:rPr lang="es-MX" sz="1000" dirty="0"/>
                        <a:t>: especialmente en lenguajes donde las llamadas recursivas son costosas.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958"/>
                  </a:ext>
                </a:extLst>
              </a:tr>
              <a:tr h="1046152"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Riesgo de </a:t>
                      </a:r>
                      <a:r>
                        <a:rPr lang="es-MX" sz="1000" b="1" dirty="0" err="1"/>
                        <a:t>StackOverflow</a:t>
                      </a:r>
                      <a:r>
                        <a:rPr lang="es-MX" sz="1000" dirty="0"/>
                        <a:t>: si el árbol está muy desbalanceado (por ejemplo, se comporta como una lista), puede causar una pila de llamadas muy profunda y explotar la memoria del </a:t>
                      </a:r>
                      <a:r>
                        <a:rPr lang="es-MX" sz="1000" dirty="0" err="1"/>
                        <a:t>stack</a:t>
                      </a:r>
                      <a:r>
                        <a:rPr lang="es-MX" sz="1000" dirty="0"/>
                        <a:t>.</a:t>
                      </a:r>
                    </a:p>
                    <a:p>
                      <a:r>
                        <a:rPr lang="es-MX" sz="1000" b="1" dirty="0"/>
                        <a:t>Menor control del flujo</a:t>
                      </a:r>
                      <a:r>
                        <a:rPr lang="es-MX" sz="1000" dirty="0"/>
                        <a:t>: más difícil de depurar paso a paso si hay muchos niveles.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Código más largo y verboso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tenés</a:t>
                      </a:r>
                      <a:r>
                        <a:rPr lang="es-MX" sz="1000" dirty="0"/>
                        <a:t> que manejar referencias, </a:t>
                      </a:r>
                      <a:r>
                        <a:rPr lang="es-MX" sz="1000" dirty="0" err="1"/>
                        <a:t>while</a:t>
                      </a:r>
                      <a:r>
                        <a:rPr lang="es-MX" sz="1000" dirty="0"/>
                        <a:t>, condiciones y más estados.</a:t>
                      </a:r>
                    </a:p>
                    <a:p>
                      <a:r>
                        <a:rPr lang="es-MX" sz="1000" b="1" dirty="0"/>
                        <a:t>Menos intuitivo</a:t>
                      </a:r>
                      <a:r>
                        <a:rPr lang="es-MX" sz="1000" dirty="0"/>
                        <a:t> para quienes piensan en términos recursivos.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2045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2C620E3-D29A-9338-3025-16BACEAF4A57}"/>
              </a:ext>
            </a:extLst>
          </p:cNvPr>
          <p:cNvSpPr txBox="1"/>
          <p:nvPr/>
        </p:nvSpPr>
        <p:spPr>
          <a:xfrm>
            <a:off x="581192" y="4885387"/>
            <a:ext cx="10224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🧠 ¿Cuál conviene?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pequeños o balanceados</a:t>
            </a:r>
            <a:r>
              <a:rPr lang="es-MX" dirty="0"/>
              <a:t>: recursivo está perfecto y es más lindo de leer.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grandes, muy profundos o en producción</a:t>
            </a:r>
            <a:r>
              <a:rPr lang="es-MX" dirty="0"/>
              <a:t>: iterativo gana en robustez.</a:t>
            </a:r>
          </a:p>
        </p:txBody>
      </p:sp>
    </p:spTree>
    <p:extLst>
      <p:ext uri="{BB962C8B-B14F-4D97-AF65-F5344CB8AC3E}">
        <p14:creationId xmlns:p14="http://schemas.microsoft.com/office/powerpoint/2010/main" val="123389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73623-2575-9012-233E-A0D1BE5E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E8549-6B39-A893-1788-50A666E2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Eficiencia Big O</a:t>
            </a:r>
            <a:endParaRPr lang="es-AR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E7157B8-F0A5-3587-0E37-5F851EE9C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96413"/>
              </p:ext>
            </p:extLst>
          </p:nvPr>
        </p:nvGraphicFramePr>
        <p:xfrm>
          <a:off x="1543666" y="2086349"/>
          <a:ext cx="8796591" cy="2459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197">
                  <a:extLst>
                    <a:ext uri="{9D8B030D-6E8A-4147-A177-3AD203B41FA5}">
                      <a16:colId xmlns:a16="http://schemas.microsoft.com/office/drawing/2014/main" val="2909981646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529181482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397027680"/>
                    </a:ext>
                  </a:extLst>
                </a:gridCol>
              </a:tblGrid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572372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41308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37086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93033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1C483DB-07B4-6E12-4875-908A72D5F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777683"/>
              </p:ext>
            </p:extLst>
          </p:nvPr>
        </p:nvGraphicFramePr>
        <p:xfrm>
          <a:off x="1995948" y="2086349"/>
          <a:ext cx="8219306" cy="2459104"/>
        </p:xfrm>
        <a:graphic>
          <a:graphicData uri="http://schemas.openxmlformats.org/drawingml/2006/table">
            <a:tbl>
              <a:tblPr/>
              <a:tblGrid>
                <a:gridCol w="2726966">
                  <a:extLst>
                    <a:ext uri="{9D8B030D-6E8A-4147-A177-3AD203B41FA5}">
                      <a16:colId xmlns:a16="http://schemas.microsoft.com/office/drawing/2014/main" val="3339198562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250961427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537957637"/>
                    </a:ext>
                  </a:extLst>
                </a:gridCol>
              </a:tblGrid>
              <a:tr h="538864"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Algoritmo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Complejidad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Por qué es tan mala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392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Fibonacci sin </a:t>
                      </a:r>
                      <a:r>
                        <a:rPr lang="es-AR" dirty="0" err="1"/>
                        <a:t>memoización</a:t>
                      </a:r>
                      <a:endParaRPr lang="es-A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O(2ⁿ)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Recalcula todo muchas veces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64404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MX"/>
                        <a:t>Generación de todas las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Porque hay </a:t>
                      </a:r>
                      <a:r>
                        <a:rPr lang="es-AR" b="1"/>
                        <a:t>n!</a:t>
                      </a:r>
                      <a:r>
                        <a:rPr lang="es-AR"/>
                        <a:t>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89229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Combinaciones / </a:t>
                      </a:r>
                      <a:r>
                        <a:rPr lang="es-AR" dirty="0" err="1"/>
                        <a:t>Backtracking</a:t>
                      </a:r>
                      <a:r>
                        <a:rPr lang="es-AR" dirty="0"/>
                        <a:t> sin poda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O(2ⁿ), 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Depende del problema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98536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A1D505E-8D66-3B5A-4BB3-171ABF3CB41A}"/>
              </a:ext>
            </a:extLst>
          </p:cNvPr>
          <p:cNvSpPr txBox="1"/>
          <p:nvPr/>
        </p:nvSpPr>
        <p:spPr>
          <a:xfrm>
            <a:off x="422786" y="5048809"/>
            <a:ext cx="10854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 </a:t>
            </a:r>
            <a:r>
              <a:rPr lang="es-MX" b="1" dirty="0"/>
              <a:t>Recursividad ≠ mala complejidad</a:t>
            </a:r>
            <a:r>
              <a:rPr lang="es-MX" dirty="0"/>
              <a:t>.</a:t>
            </a:r>
          </a:p>
          <a:p>
            <a:r>
              <a:rPr lang="es-MX" dirty="0"/>
              <a:t>Lo que determina la </a:t>
            </a:r>
            <a:r>
              <a:rPr lang="es-MX" b="1" dirty="0"/>
              <a:t>Big O</a:t>
            </a:r>
            <a:r>
              <a:rPr lang="es-MX" dirty="0"/>
              <a:t> es la </a:t>
            </a:r>
            <a:r>
              <a:rPr lang="es-MX" b="1" dirty="0"/>
              <a:t>cantidad de llamadas recursivas</a:t>
            </a:r>
            <a:r>
              <a:rPr lang="es-MX" dirty="0"/>
              <a:t> y </a:t>
            </a:r>
            <a:r>
              <a:rPr lang="es-MX" b="1" dirty="0"/>
              <a:t>el trabajo que hace cada una</a:t>
            </a:r>
            <a:r>
              <a:rPr lang="es-MX" dirty="0"/>
              <a:t>, no la recursión en sí.</a:t>
            </a:r>
          </a:p>
          <a:p>
            <a:r>
              <a:rPr lang="es-MX" dirty="0"/>
              <a:t>Si usas recursión sabiamente (por ejemplo, en un árbol binario bien balanceado), </a:t>
            </a:r>
            <a:r>
              <a:rPr lang="es-MX" dirty="0" err="1"/>
              <a:t>podés</a:t>
            </a:r>
            <a:r>
              <a:rPr lang="es-MX" dirty="0"/>
              <a:t> tener eficiencia tan buena como un enfoque iterativo.</a:t>
            </a:r>
          </a:p>
        </p:txBody>
      </p:sp>
    </p:spTree>
    <p:extLst>
      <p:ext uri="{BB962C8B-B14F-4D97-AF65-F5344CB8AC3E}">
        <p14:creationId xmlns:p14="http://schemas.microsoft.com/office/powerpoint/2010/main" val="62716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B4-A1AC-7981-55E2-F06A80B1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714C5-8EDC-36BE-13A1-D8A94B71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buscar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2B2336-7FA5-F898-F4A6-DC31285B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0" y="2046199"/>
            <a:ext cx="6925642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EED2-84F6-39B2-FF07-785191C3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A94EA-A3BB-5096-700A-C3A980E5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220347-03C9-1DB2-3902-ABC3E725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4" y="2502983"/>
            <a:ext cx="5022197" cy="28160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37EA17-3570-22D7-A788-82334B20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35"/>
          <a:stretch/>
        </p:blipFill>
        <p:spPr>
          <a:xfrm>
            <a:off x="5699411" y="2293272"/>
            <a:ext cx="6201640" cy="34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6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7C7E6-FCC3-5CE0-EE7E-467F9E0C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65EF3-3689-56F4-25FB-3EE2EE9F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5CEA2B-4009-69B5-3748-5B2341EB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7" y="2631108"/>
            <a:ext cx="5370618" cy="28847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9DD8AA-E216-46A8-C1D7-EC4B028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4372"/>
            <a:ext cx="5339217" cy="321825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F27696-403F-99E8-9913-F0EB27F7D110}"/>
              </a:ext>
            </a:extLst>
          </p:cNvPr>
          <p:cNvSpPr txBox="1"/>
          <p:nvPr/>
        </p:nvSpPr>
        <p:spPr>
          <a:xfrm>
            <a:off x="6922211" y="3888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4255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CE2A0-46AC-C880-EEF3-B29E0C0C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BC5C3-6D49-50E4-9F7E-5FED198A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Eliminar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54A1F7-14F2-C2FD-6015-6434C470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1889"/>
            <a:ext cx="6245891" cy="4157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082C2D-5F18-52B0-E552-8592B691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323"/>
          <a:stretch/>
        </p:blipFill>
        <p:spPr>
          <a:xfrm>
            <a:off x="6648215" y="2463859"/>
            <a:ext cx="4962593" cy="13510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332E0F-3546-CCF5-7E36-6ABE0BE5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34" y="4708462"/>
            <a:ext cx="452500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E8BF2-D911-8F6A-C6FB-F0EE0622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Hasta el momento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9E6590-A1CA-9DA2-3AD9-CE69B7CD9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76656"/>
            <a:ext cx="5996225" cy="417918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EAC17F-CFAD-0F60-FD0C-A0F9B553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465" y="3337486"/>
            <a:ext cx="366763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28ECD-EBF0-89ED-2ECC-A188FD4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</a:t>
            </a:r>
            <a:r>
              <a:rPr lang="es-AR" dirty="0" err="1"/>
              <a:t>avl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3967DE-05CD-BFD8-B27C-5B95821C3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390" y="2182812"/>
            <a:ext cx="5438418" cy="249237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0F9DBA-2FBE-931C-FD32-72A4556E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4" y="2242144"/>
            <a:ext cx="5226390" cy="10552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408F70-4F5D-1419-6464-527A57AD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17" y="3297367"/>
            <a:ext cx="3015084" cy="32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F12C9-960F-F7B8-69DF-50418A26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Equilibrio de los Arboles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2314177-C8D8-BE98-23F1-9DD30DFF8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64352"/>
            <a:ext cx="6995155" cy="3678238"/>
          </a:xfrm>
        </p:spPr>
      </p:pic>
    </p:spTree>
    <p:extLst>
      <p:ext uri="{BB962C8B-B14F-4D97-AF65-F5344CB8AC3E}">
        <p14:creationId xmlns:p14="http://schemas.microsoft.com/office/powerpoint/2010/main" val="3064574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25E23-887D-C67F-AA05-7B74935A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1A4F55E-3912-DC0B-0E10-6C7D88FB8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538" y="2273589"/>
            <a:ext cx="6615338" cy="3678238"/>
          </a:xfrm>
        </p:spPr>
      </p:pic>
    </p:spTree>
    <p:extLst>
      <p:ext uri="{BB962C8B-B14F-4D97-AF65-F5344CB8AC3E}">
        <p14:creationId xmlns:p14="http://schemas.microsoft.com/office/powerpoint/2010/main" val="414940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5B357-8170-7921-2B40-D8063668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derecha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76A32F-5F90-F13A-B178-571420C5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64120"/>
            <a:ext cx="4665511" cy="2577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43790E-1B09-8F16-37D9-AA1489C2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70" y="2564120"/>
            <a:ext cx="5854935" cy="27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9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6706A-F3F5-30B3-8769-FD1C79B4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 izquierda&lt;-derecha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89B4DF-F573-BAE1-6EFE-3FE0E92CE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34" y="2797452"/>
            <a:ext cx="4325369" cy="234459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C75B42-7F44-8B4C-2F3B-8240632F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344" y="2482079"/>
            <a:ext cx="6431464" cy="26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D7C4A-0B1D-9563-2423-EFCE2759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derecha&lt;-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254E93-56FE-E9EA-E650-9A5EE56F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20" y="2024496"/>
            <a:ext cx="6115981" cy="205132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2C09EC-9B40-F1B4-A739-256FF2A5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36" y="4078128"/>
            <a:ext cx="5681263" cy="257104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0575698-6C14-3D91-1DCE-839C1FBE72E8}"/>
              </a:ext>
            </a:extLst>
          </p:cNvPr>
          <p:cNvSpPr txBox="1"/>
          <p:nvPr/>
        </p:nvSpPr>
        <p:spPr>
          <a:xfrm>
            <a:off x="1209963" y="4618182"/>
            <a:ext cx="248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Para practicar</a:t>
            </a:r>
            <a:endParaRPr lang="es-AR" dirty="0">
              <a:solidFill>
                <a:schemeClr val="accent6"/>
              </a:solidFill>
            </a:endParaRPr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471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B7523-C248-7565-FB8F-BCAB64DA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Volviendo a los principios</a:t>
            </a: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CE75DD58-1718-B98F-CF46-FD25C9AC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95" y="2041236"/>
            <a:ext cx="6949210" cy="46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63E6B-6A63-94E2-AB6D-09B59835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Concepto de arboles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10A501-2E6E-7AAC-27A6-3BDFF01E3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18171"/>
            <a:ext cx="7471844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3E3F93-5F1A-8098-0328-0E214B3F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776" y="3234283"/>
            <a:ext cx="3273966" cy="19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6415E-15D8-7C1B-A219-247248B5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definiciones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F99BEA4-DA8F-3805-3551-130726AE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928" y="2208042"/>
            <a:ext cx="9043626" cy="4238048"/>
          </a:xfrm>
        </p:spPr>
      </p:pic>
    </p:spTree>
    <p:extLst>
      <p:ext uri="{BB962C8B-B14F-4D97-AF65-F5344CB8AC3E}">
        <p14:creationId xmlns:p14="http://schemas.microsoft.com/office/powerpoint/2010/main" val="16213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B5F0C-4A59-4FA2-AC55-571029F1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D58348-5F60-F833-A834-7EB707BD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95" y="2643043"/>
            <a:ext cx="4995605" cy="300961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875D92-5D8C-188D-740A-0A3378ED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40" y="2369837"/>
            <a:ext cx="4942093" cy="35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78CB0-6627-F675-4E28-134C9018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17CF6C-81EC-7482-3662-C2AA1134C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78" y="2098098"/>
            <a:ext cx="6098300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F9B19D-7E18-457C-C918-AE680695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90" y="5654109"/>
            <a:ext cx="5725154" cy="7141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CDBA82-B0CF-D445-C334-8F29448B1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26" y="4692189"/>
            <a:ext cx="4877481" cy="714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DF9D85-2195-3C36-39E4-E8EA6E835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26" y="2133810"/>
            <a:ext cx="3972225" cy="17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2BF8-D992-AF82-36C1-BF10D0EE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9D9626-F3CE-83D5-6DB4-DCCBD41D4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469" y="2061152"/>
            <a:ext cx="8626418" cy="4191866"/>
          </a:xfrm>
        </p:spPr>
      </p:pic>
    </p:spTree>
    <p:extLst>
      <p:ext uri="{BB962C8B-B14F-4D97-AF65-F5344CB8AC3E}">
        <p14:creationId xmlns:p14="http://schemas.microsoft.com/office/powerpoint/2010/main" val="41839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C2E67-9064-08DD-0575-1865BA95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Recorridos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1B3481-E7EB-DBBF-23D9-767ADCA8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63" y="2005734"/>
            <a:ext cx="6713883" cy="4238048"/>
          </a:xfr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2C5A31B-8847-F0B3-29B6-2A445451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37" y="2384424"/>
            <a:ext cx="4472371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58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397</TotalTime>
  <Words>491</Words>
  <Application>Microsoft Office PowerPoint</Application>
  <PresentationFormat>Panorámica</PresentationFormat>
  <Paragraphs>71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Consolas</vt:lpstr>
      <vt:lpstr>Gill Sans MT</vt:lpstr>
      <vt:lpstr>Wingdings 2</vt:lpstr>
      <vt:lpstr>Dividendo</vt:lpstr>
      <vt:lpstr>Programación II – Algoritmos y Estructuras de Datos II</vt:lpstr>
      <vt:lpstr>Hasta el momento</vt:lpstr>
      <vt:lpstr>Volviendo a los principios</vt:lpstr>
      <vt:lpstr>Concepto de arboles </vt:lpstr>
      <vt:lpstr>definiciones</vt:lpstr>
      <vt:lpstr>Ejemplos</vt:lpstr>
      <vt:lpstr>Representación</vt:lpstr>
      <vt:lpstr>Representación</vt:lpstr>
      <vt:lpstr>Recorridos</vt:lpstr>
      <vt:lpstr>Distintos tipos</vt:lpstr>
      <vt:lpstr>codificación</vt:lpstr>
      <vt:lpstr>Codificación - Insertar</vt:lpstr>
      <vt:lpstr>Codificación - Iterativo</vt:lpstr>
      <vt:lpstr>Codificación - Iterativo</vt:lpstr>
      <vt:lpstr>Codificación – Eficiencia Big O</vt:lpstr>
      <vt:lpstr>Codificación – buscar</vt:lpstr>
      <vt:lpstr>Codificación – recorridos</vt:lpstr>
      <vt:lpstr>Codificación – recorridos</vt:lpstr>
      <vt:lpstr>Codificación – Eliminar</vt:lpstr>
      <vt:lpstr>Arboles avl</vt:lpstr>
      <vt:lpstr>Equilibrio de los Arboles</vt:lpstr>
      <vt:lpstr>Rotación simple a izquierda</vt:lpstr>
      <vt:lpstr>Rotación simple a derecha</vt:lpstr>
      <vt:lpstr>Rotación doble  izquierda&lt;-derecha</vt:lpstr>
      <vt:lpstr>Rotación doble derecha&lt;- izquierda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AYED – UNLa </dc:title>
  <dc:creator>Nicolas Perez</dc:creator>
  <cp:lastModifiedBy>Nicolas Perez</cp:lastModifiedBy>
  <cp:revision>5</cp:revision>
  <dcterms:created xsi:type="dcterms:W3CDTF">2024-05-20T01:22:06Z</dcterms:created>
  <dcterms:modified xsi:type="dcterms:W3CDTF">2025-05-12T03:47:58Z</dcterms:modified>
</cp:coreProperties>
</file>